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Open Sans 1 Bold" charset="1" panose="020B0806030504020204"/>
      <p:regular r:id="rId33"/>
    </p:embeddedFont>
    <p:embeddedFont>
      <p:font typeface="Open Sans 1" charset="1" panose="020B0606030504020204"/>
      <p:regular r:id="rId34"/>
    </p:embeddedFont>
    <p:embeddedFont>
      <p:font typeface="Open Sans 2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jpeg" Type="http://schemas.openxmlformats.org/officeDocument/2006/relationships/image"/><Relationship Id="rId7" Target="../media/VAGe_7gjglc.mp4" Type="http://schemas.openxmlformats.org/officeDocument/2006/relationships/video"/><Relationship Id="rId8" Target="../media/VAGe_7gjglc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jpeg" Type="http://schemas.openxmlformats.org/officeDocument/2006/relationships/image"/><Relationship Id="rId7" Target="../media/VAGfALAbh-s.mp4" Type="http://schemas.openxmlformats.org/officeDocument/2006/relationships/video"/><Relationship Id="rId8" Target="../media/VAGfALAbh-s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jpeg" Type="http://schemas.openxmlformats.org/officeDocument/2006/relationships/image"/><Relationship Id="rId7" Target="../media/VAGfAO3aUVE.mp4" Type="http://schemas.openxmlformats.org/officeDocument/2006/relationships/video"/><Relationship Id="rId8" Target="../media/VAGfAO3aUVE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jpeg" Type="http://schemas.openxmlformats.org/officeDocument/2006/relationships/image"/><Relationship Id="rId7" Target="../media/VAGfALiWTbE.mp4" Type="http://schemas.openxmlformats.org/officeDocument/2006/relationships/video"/><Relationship Id="rId8" Target="../media/VAGfALiWTbE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jpeg" Type="http://schemas.openxmlformats.org/officeDocument/2006/relationships/image"/><Relationship Id="rId7" Target="../media/VAGfAKDqmzE.mp4" Type="http://schemas.openxmlformats.org/officeDocument/2006/relationships/video"/><Relationship Id="rId8" Target="../media/VAGfAKDqmzE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jpeg" Type="http://schemas.openxmlformats.org/officeDocument/2006/relationships/image"/><Relationship Id="rId7" Target="../media/VAGfAEWSZNg.mp4" Type="http://schemas.openxmlformats.org/officeDocument/2006/relationships/video"/><Relationship Id="rId8" Target="../media/VAGfAEWSZNg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jpeg" Type="http://schemas.openxmlformats.org/officeDocument/2006/relationships/image"/><Relationship Id="rId7" Target="../media/VAGfACgPu70.mp4" Type="http://schemas.openxmlformats.org/officeDocument/2006/relationships/video"/><Relationship Id="rId8" Target="../media/VAGfACgPu70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jpeg" Type="http://schemas.openxmlformats.org/officeDocument/2006/relationships/image"/><Relationship Id="rId7" Target="../media/VAGfAP9Sr_E.mp4" Type="http://schemas.openxmlformats.org/officeDocument/2006/relationships/video"/><Relationship Id="rId8" Target="../media/VAGfAP9Sr_E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5861" y="6137113"/>
            <a:ext cx="369257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Integrantes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4238" y="7339523"/>
            <a:ext cx="64708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Lucas Emanoel Amaral Gomes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4238" y="8026322"/>
            <a:ext cx="73864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Keven Gustavo Dos Santos  Gomes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40856" y="4256405"/>
            <a:ext cx="86729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Multiplicadora de binários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07372" y="3293110"/>
            <a:ext cx="63722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Máquina de Turing: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530340"/>
            <a:ext cx="280961" cy="663368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16"/>
              </a:lnSpc>
              <a:spcBef>
                <a:spcPct val="0"/>
              </a:spcBef>
            </a:pPr>
            <a:r>
              <a:rPr lang="en-US" b="true" sz="386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30973" y="1048562"/>
            <a:ext cx="97484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Consiste em 3 partes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13805" y="2882132"/>
            <a:ext cx="109163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Uma unidade de controle de estados finitos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6802" y="3935068"/>
            <a:ext cx="121167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Uma fita infinita contendo a entrada e que pode ser usada como área de rascunho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3805" y="5418069"/>
            <a:ext cx="1214974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Uma cabeça sobre a fita que pode ler e escrever em uma célula da fita  por vez e mover  para  a esquerda ou para direita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708251"/>
            <a:ext cx="502288" cy="582726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850"/>
              </a:lnSpc>
              <a:spcBef>
                <a:spcPct val="0"/>
              </a:spcBef>
            </a:pPr>
            <a:r>
              <a:rPr lang="en-US" b="true" sz="346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7883" y="933450"/>
            <a:ext cx="13574293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Como Funciona a Multiplicação de Números Binários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674416"/>
            <a:ext cx="527532" cy="619188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085"/>
              </a:lnSpc>
              <a:spcBef>
                <a:spcPct val="0"/>
              </a:spcBef>
            </a:pPr>
            <a:r>
              <a:rPr lang="en-US" b="true" sz="363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5451" y="3019742"/>
            <a:ext cx="14823299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 multiplicação de números binários é uma operação fundamental na computação e na eletrônica digital, já que os computadores e dispositivos eletrônicos processam informações usando o sistema binário (base 2).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Embora pareça complexa à primeira vista, a multiplicação binária segue um processo semelhante ao da multiplicação decimal, mas com regras mais simples devido ao uso apenas dos dígitos </a:t>
            </a: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0 e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8367" y="1453804"/>
            <a:ext cx="1357429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Por que Multiplicar em Binário?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674416"/>
            <a:ext cx="527532" cy="619188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085"/>
              </a:lnSpc>
              <a:spcBef>
                <a:spcPct val="0"/>
              </a:spcBef>
            </a:pPr>
            <a:r>
              <a:rPr lang="en-US" b="true" sz="363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3864" y="3319780"/>
            <a:ext cx="1482329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No sistema binário, todas as operações matemáticas são realizadas usando apenas dois símbolos: </a:t>
            </a: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0 e 1.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Isso torna as operações mais fáceis de implementar em circuitos eletrônicos, como processadores e chips.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 multiplicação binária é essencial para operações como cálculos aritméticos, criptografia, processamento de sinais e muito mais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07539" y="8648827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1132" y="1438365"/>
            <a:ext cx="111057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Multiplicação de Binários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1591" y="2646732"/>
            <a:ext cx="1186354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processo de multiplicação é semelhante ao usado na multiplicação decimal: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05639" y="4010097"/>
            <a:ext cx="16155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0x0=0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1591" y="4734304"/>
            <a:ext cx="16155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0x1=0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15032" y="4010097"/>
            <a:ext cx="16155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1x0=0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15032" y="4771462"/>
            <a:ext cx="16155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1x1=1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01591" y="5532827"/>
            <a:ext cx="47552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processo da soma: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9688" y="6256092"/>
            <a:ext cx="16115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0+0=0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9688" y="7017457"/>
            <a:ext cx="16115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0+1=1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15032" y="6256092"/>
            <a:ext cx="16115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1+0=1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20897" y="7017457"/>
            <a:ext cx="35418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1+1=0 e vai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9649256"/>
            <a:ext cx="547132" cy="637451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273"/>
              </a:lnSpc>
              <a:spcBef>
                <a:spcPct val="0"/>
              </a:spcBef>
            </a:pPr>
            <a:r>
              <a:rPr lang="en-US" b="true" sz="376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97254" y="1278199"/>
            <a:ext cx="2622435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Exemplos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83476" y="3488869"/>
            <a:ext cx="917488" cy="97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1101</a:t>
            </a:r>
          </a:p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 101</a:t>
            </a:r>
          </a:p>
        </p:txBody>
      </p:sp>
      <p:sp>
        <p:nvSpPr>
          <p:cNvPr name="AutoShape 6" id="6"/>
          <p:cNvSpPr/>
          <p:nvPr/>
        </p:nvSpPr>
        <p:spPr>
          <a:xfrm>
            <a:off x="4255236" y="4480438"/>
            <a:ext cx="117396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431494" y="4514359"/>
            <a:ext cx="821454" cy="47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1101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5930" y="4942414"/>
            <a:ext cx="821454" cy="47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0000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20072" y="5370470"/>
            <a:ext cx="821454" cy="47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1101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019378" y="5957265"/>
            <a:ext cx="117396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700494" y="6034040"/>
            <a:ext cx="1677127" cy="47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1000001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84449" y="3613269"/>
            <a:ext cx="917488" cy="97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101</a:t>
            </a:r>
          </a:p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 111</a:t>
            </a:r>
          </a:p>
        </p:txBody>
      </p:sp>
      <p:sp>
        <p:nvSpPr>
          <p:cNvPr name="AutoShape 13" id="13"/>
          <p:cNvSpPr/>
          <p:nvPr/>
        </p:nvSpPr>
        <p:spPr>
          <a:xfrm>
            <a:off x="8456209" y="4620711"/>
            <a:ext cx="117396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526605" y="4605954"/>
            <a:ext cx="1363732" cy="147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101</a:t>
            </a:r>
          </a:p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101    </a:t>
            </a:r>
          </a:p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101       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8456209" y="6081665"/>
            <a:ext cx="117396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8397997" y="6145155"/>
            <a:ext cx="1232181" cy="47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100011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24093" y="3605332"/>
            <a:ext cx="917488" cy="97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100</a:t>
            </a:r>
          </a:p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 101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23773" y="4598017"/>
            <a:ext cx="1363732" cy="147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100</a:t>
            </a:r>
          </a:p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000    </a:t>
            </a:r>
          </a:p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100        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3223773" y="4581028"/>
            <a:ext cx="117396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223773" y="6168969"/>
            <a:ext cx="117396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3269429" y="6200712"/>
            <a:ext cx="1026817" cy="47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10100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96440" y="3265586"/>
            <a:ext cx="572794" cy="3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99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(4x5)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56796" y="3257650"/>
            <a:ext cx="572794" cy="3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99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(7x5)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66626" y="3063394"/>
            <a:ext cx="717658" cy="33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99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(13x5)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9628913"/>
            <a:ext cx="555911" cy="658087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358"/>
              </a:lnSpc>
              <a:spcBef>
                <a:spcPct val="0"/>
              </a:spcBef>
            </a:pPr>
            <a:r>
              <a:rPr lang="en-US" b="true" sz="3827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26174" y="1278199"/>
            <a:ext cx="7635651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Desenvolvimento do Código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9325" y="2719705"/>
            <a:ext cx="1292935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Foi criado um código em python, que simula uma maquina de Turing genérica de tipo determinística e de fita única infinita: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input_tape: lista de caracteres representando a fita inicial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head_position: posição atual de leitura/escrita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transitions: dicionário que mapeia os estados, os símbolos atuais e seus próximos estados e símbolos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state: estado atual, que termina em ‘halt’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step: numero de passos, com limite de 1000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649150"/>
            <a:ext cx="547546" cy="637827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278"/>
              </a:lnSpc>
              <a:spcBef>
                <a:spcPct val="0"/>
              </a:spcBef>
            </a:pPr>
            <a:r>
              <a:rPr lang="en-US" b="true" sz="377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931" y="963561"/>
            <a:ext cx="14499301" cy="8902393"/>
            <a:chOff x="0" y="0"/>
            <a:chExt cx="3500415" cy="2149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0415" cy="2149212"/>
            </a:xfrm>
            <a:custGeom>
              <a:avLst/>
              <a:gdLst/>
              <a:ahLst/>
              <a:cxnLst/>
              <a:rect r="r" b="b" t="t" l="l"/>
              <a:pathLst>
                <a:path h="2149212" w="3500415">
                  <a:moveTo>
                    <a:pt x="3297215" y="0"/>
                  </a:moveTo>
                  <a:cubicBezTo>
                    <a:pt x="3409440" y="0"/>
                    <a:pt x="3500415" y="481117"/>
                    <a:pt x="3500415" y="1074606"/>
                  </a:cubicBezTo>
                  <a:cubicBezTo>
                    <a:pt x="3500415" y="1668094"/>
                    <a:pt x="3409440" y="2149212"/>
                    <a:pt x="3297215" y="2149212"/>
                  </a:cubicBezTo>
                  <a:lnTo>
                    <a:pt x="203200" y="2149212"/>
                  </a:lnTo>
                  <a:cubicBezTo>
                    <a:pt x="90976" y="2149212"/>
                    <a:pt x="0" y="1668094"/>
                    <a:pt x="0" y="1074606"/>
                  </a:cubicBezTo>
                  <a:cubicBezTo>
                    <a:pt x="0" y="481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00415" cy="21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743109" y="1028700"/>
            <a:ext cx="12602145" cy="8837254"/>
          </a:xfrm>
          <a:custGeom>
            <a:avLst/>
            <a:gdLst/>
            <a:ahLst/>
            <a:cxnLst/>
            <a:rect r="r" b="b" t="t" l="l"/>
            <a:pathLst>
              <a:path h="8837254" w="12602145">
                <a:moveTo>
                  <a:pt x="0" y="0"/>
                </a:moveTo>
                <a:lnTo>
                  <a:pt x="12602146" y="0"/>
                </a:lnTo>
                <a:lnTo>
                  <a:pt x="12602146" y="8837254"/>
                </a:lnTo>
                <a:lnTo>
                  <a:pt x="0" y="8837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47722" y="116020"/>
            <a:ext cx="8792557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Diagrama da Maquina de Turing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583072"/>
            <a:ext cx="604448" cy="69926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825"/>
              </a:lnSpc>
              <a:spcBef>
                <a:spcPct val="0"/>
              </a:spcBef>
            </a:pPr>
            <a:r>
              <a:rPr lang="en-US" b="true" sz="416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6830" y="1028700"/>
            <a:ext cx="13826150" cy="8489087"/>
            <a:chOff x="0" y="0"/>
            <a:chExt cx="3500415" cy="2149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0415" cy="2149212"/>
            </a:xfrm>
            <a:custGeom>
              <a:avLst/>
              <a:gdLst/>
              <a:ahLst/>
              <a:cxnLst/>
              <a:rect r="r" b="b" t="t" l="l"/>
              <a:pathLst>
                <a:path h="2149212" w="3500415">
                  <a:moveTo>
                    <a:pt x="3297215" y="0"/>
                  </a:moveTo>
                  <a:cubicBezTo>
                    <a:pt x="3409440" y="0"/>
                    <a:pt x="3500415" y="481117"/>
                    <a:pt x="3500415" y="1074606"/>
                  </a:cubicBezTo>
                  <a:cubicBezTo>
                    <a:pt x="3500415" y="1668094"/>
                    <a:pt x="3409440" y="2149212"/>
                    <a:pt x="3297215" y="2149212"/>
                  </a:cubicBezTo>
                  <a:lnTo>
                    <a:pt x="203200" y="2149212"/>
                  </a:lnTo>
                  <a:cubicBezTo>
                    <a:pt x="90976" y="2149212"/>
                    <a:pt x="0" y="1668094"/>
                    <a:pt x="0" y="1074606"/>
                  </a:cubicBezTo>
                  <a:cubicBezTo>
                    <a:pt x="0" y="481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00415" cy="21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7362" y="1028700"/>
            <a:ext cx="15691938" cy="882671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9423" y="116020"/>
            <a:ext cx="5549154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Transições - Etapa 1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649276"/>
            <a:ext cx="547193" cy="63893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274"/>
              </a:lnSpc>
              <a:spcBef>
                <a:spcPct val="0"/>
              </a:spcBef>
            </a:pPr>
            <a:r>
              <a:rPr lang="en-US" b="true" sz="3767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6830" y="1028700"/>
            <a:ext cx="13826150" cy="8489087"/>
            <a:chOff x="0" y="0"/>
            <a:chExt cx="3500415" cy="2149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0415" cy="2149212"/>
            </a:xfrm>
            <a:custGeom>
              <a:avLst/>
              <a:gdLst/>
              <a:ahLst/>
              <a:cxnLst/>
              <a:rect r="r" b="b" t="t" l="l"/>
              <a:pathLst>
                <a:path h="2149212" w="3500415">
                  <a:moveTo>
                    <a:pt x="3297215" y="0"/>
                  </a:moveTo>
                  <a:cubicBezTo>
                    <a:pt x="3409440" y="0"/>
                    <a:pt x="3500415" y="481117"/>
                    <a:pt x="3500415" y="1074606"/>
                  </a:cubicBezTo>
                  <a:cubicBezTo>
                    <a:pt x="3500415" y="1668094"/>
                    <a:pt x="3409440" y="2149212"/>
                    <a:pt x="3297215" y="2149212"/>
                  </a:cubicBezTo>
                  <a:lnTo>
                    <a:pt x="203200" y="2149212"/>
                  </a:lnTo>
                  <a:cubicBezTo>
                    <a:pt x="90976" y="2149212"/>
                    <a:pt x="0" y="1668094"/>
                    <a:pt x="0" y="1074606"/>
                  </a:cubicBezTo>
                  <a:cubicBezTo>
                    <a:pt x="0" y="481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00415" cy="21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51777" y="1028700"/>
            <a:ext cx="15584445" cy="876625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440916" y="116020"/>
            <a:ext cx="5406168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Transições - Etapa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599513"/>
            <a:ext cx="589458" cy="691106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682"/>
              </a:lnSpc>
              <a:spcBef>
                <a:spcPct val="0"/>
              </a:spcBef>
            </a:pPr>
            <a:r>
              <a:rPr lang="en-US" b="true" sz="4058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18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6830" y="1028700"/>
            <a:ext cx="13826150" cy="8489087"/>
            <a:chOff x="0" y="0"/>
            <a:chExt cx="3500415" cy="2149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0415" cy="2149212"/>
            </a:xfrm>
            <a:custGeom>
              <a:avLst/>
              <a:gdLst/>
              <a:ahLst/>
              <a:cxnLst/>
              <a:rect r="r" b="b" t="t" l="l"/>
              <a:pathLst>
                <a:path h="2149212" w="3500415">
                  <a:moveTo>
                    <a:pt x="3297215" y="0"/>
                  </a:moveTo>
                  <a:cubicBezTo>
                    <a:pt x="3409440" y="0"/>
                    <a:pt x="3500415" y="481117"/>
                    <a:pt x="3500415" y="1074606"/>
                  </a:cubicBezTo>
                  <a:cubicBezTo>
                    <a:pt x="3500415" y="1668094"/>
                    <a:pt x="3409440" y="2149212"/>
                    <a:pt x="3297215" y="2149212"/>
                  </a:cubicBezTo>
                  <a:lnTo>
                    <a:pt x="203200" y="2149212"/>
                  </a:lnTo>
                  <a:cubicBezTo>
                    <a:pt x="90976" y="2149212"/>
                    <a:pt x="0" y="1668094"/>
                    <a:pt x="0" y="1074606"/>
                  </a:cubicBezTo>
                  <a:cubicBezTo>
                    <a:pt x="0" y="481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00415" cy="21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14883" y="1028700"/>
            <a:ext cx="15658233" cy="880775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9423" y="116020"/>
            <a:ext cx="5549154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Transições - Etapa 3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624260"/>
            <a:ext cx="490170" cy="57942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b="true" sz="3375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-3659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6298" y="933450"/>
            <a:ext cx="27554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Sumário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55487" y="2359721"/>
            <a:ext cx="1571625" cy="88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  <a:spcBef>
                <a:spcPct val="0"/>
              </a:spcBef>
            </a:pPr>
            <a:r>
              <a:rPr lang="en-US" b="true" sz="5200" strike="noStrike" u="non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3282" y="2400543"/>
            <a:ext cx="60634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Maquina de Turing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5487" y="3576479"/>
            <a:ext cx="1571625" cy="88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  <a:spcBef>
                <a:spcPct val="0"/>
              </a:spcBef>
            </a:pPr>
            <a:r>
              <a:rPr lang="en-US" b="true" sz="5200" strike="noStrike" u="non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63282" y="3597518"/>
            <a:ext cx="8069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Multiplicação de Binários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18119" y="5917258"/>
            <a:ext cx="1246362" cy="88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  <a:spcBef>
                <a:spcPct val="0"/>
              </a:spcBef>
            </a:pPr>
            <a:r>
              <a:rPr lang="en-US" b="true" sz="5200" strike="noStrike" u="non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18119" y="7087647"/>
            <a:ext cx="1246362" cy="88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  <a:spcBef>
                <a:spcPct val="0"/>
              </a:spcBef>
            </a:pPr>
            <a:r>
              <a:rPr lang="en-US" b="true" sz="5200" strike="noStrike" u="non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18119" y="4746868"/>
            <a:ext cx="1246362" cy="88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  <a:spcBef>
                <a:spcPct val="0"/>
              </a:spcBef>
            </a:pPr>
            <a:r>
              <a:rPr lang="en-US" b="true" sz="5200" strike="noStrike" u="non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3282" y="4789842"/>
            <a:ext cx="56836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Desenvolvimento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3282" y="5982167"/>
            <a:ext cx="331316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Conclusão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63282" y="7108686"/>
            <a:ext cx="379941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Referências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9581519"/>
            <a:ext cx="301334" cy="705481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808"/>
              </a:lnSpc>
              <a:spcBef>
                <a:spcPct val="0"/>
              </a:spcBef>
            </a:pPr>
            <a:r>
              <a:rPr lang="en-US" b="true" sz="414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6830" y="1028700"/>
            <a:ext cx="13826150" cy="8489087"/>
            <a:chOff x="0" y="0"/>
            <a:chExt cx="3500415" cy="2149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0415" cy="2149212"/>
            </a:xfrm>
            <a:custGeom>
              <a:avLst/>
              <a:gdLst/>
              <a:ahLst/>
              <a:cxnLst/>
              <a:rect r="r" b="b" t="t" l="l"/>
              <a:pathLst>
                <a:path h="2149212" w="3500415">
                  <a:moveTo>
                    <a:pt x="3297215" y="0"/>
                  </a:moveTo>
                  <a:cubicBezTo>
                    <a:pt x="3409440" y="0"/>
                    <a:pt x="3500415" y="481117"/>
                    <a:pt x="3500415" y="1074606"/>
                  </a:cubicBezTo>
                  <a:cubicBezTo>
                    <a:pt x="3500415" y="1668094"/>
                    <a:pt x="3409440" y="2149212"/>
                    <a:pt x="3297215" y="2149212"/>
                  </a:cubicBezTo>
                  <a:lnTo>
                    <a:pt x="203200" y="2149212"/>
                  </a:lnTo>
                  <a:cubicBezTo>
                    <a:pt x="90976" y="2149212"/>
                    <a:pt x="0" y="1668094"/>
                    <a:pt x="0" y="1074606"/>
                  </a:cubicBezTo>
                  <a:cubicBezTo>
                    <a:pt x="0" y="481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00415" cy="21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65861" y="1028700"/>
            <a:ext cx="15668853" cy="881373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440916" y="116020"/>
            <a:ext cx="5406168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Transições - Etapa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648265"/>
            <a:ext cx="522880" cy="611784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6830" y="1028700"/>
            <a:ext cx="13826150" cy="8489087"/>
            <a:chOff x="0" y="0"/>
            <a:chExt cx="3500415" cy="2149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0415" cy="2149212"/>
            </a:xfrm>
            <a:custGeom>
              <a:avLst/>
              <a:gdLst/>
              <a:ahLst/>
              <a:cxnLst/>
              <a:rect r="r" b="b" t="t" l="l"/>
              <a:pathLst>
                <a:path h="2149212" w="3500415">
                  <a:moveTo>
                    <a:pt x="3297215" y="0"/>
                  </a:moveTo>
                  <a:cubicBezTo>
                    <a:pt x="3409440" y="0"/>
                    <a:pt x="3500415" y="481117"/>
                    <a:pt x="3500415" y="1074606"/>
                  </a:cubicBezTo>
                  <a:cubicBezTo>
                    <a:pt x="3500415" y="1668094"/>
                    <a:pt x="3409440" y="2149212"/>
                    <a:pt x="3297215" y="2149212"/>
                  </a:cubicBezTo>
                  <a:lnTo>
                    <a:pt x="203200" y="2149212"/>
                  </a:lnTo>
                  <a:cubicBezTo>
                    <a:pt x="90976" y="2149212"/>
                    <a:pt x="0" y="1668094"/>
                    <a:pt x="0" y="1074606"/>
                  </a:cubicBezTo>
                  <a:cubicBezTo>
                    <a:pt x="0" y="481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00415" cy="21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30391" y="1028700"/>
            <a:ext cx="15672143" cy="881558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9423" y="116020"/>
            <a:ext cx="5549154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Transições - Etapa 5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566347"/>
            <a:ext cx="617644" cy="720517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953"/>
              </a:lnSpc>
              <a:spcBef>
                <a:spcPct val="0"/>
              </a:spcBef>
            </a:pPr>
            <a:r>
              <a:rPr lang="en-US" b="true" sz="425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6830" y="1028700"/>
            <a:ext cx="13826150" cy="8489087"/>
            <a:chOff x="0" y="0"/>
            <a:chExt cx="3500415" cy="2149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0415" cy="2149212"/>
            </a:xfrm>
            <a:custGeom>
              <a:avLst/>
              <a:gdLst/>
              <a:ahLst/>
              <a:cxnLst/>
              <a:rect r="r" b="b" t="t" l="l"/>
              <a:pathLst>
                <a:path h="2149212" w="3500415">
                  <a:moveTo>
                    <a:pt x="3297215" y="0"/>
                  </a:moveTo>
                  <a:cubicBezTo>
                    <a:pt x="3409440" y="0"/>
                    <a:pt x="3500415" y="481117"/>
                    <a:pt x="3500415" y="1074606"/>
                  </a:cubicBezTo>
                  <a:cubicBezTo>
                    <a:pt x="3500415" y="1668094"/>
                    <a:pt x="3409440" y="2149212"/>
                    <a:pt x="3297215" y="2149212"/>
                  </a:cubicBezTo>
                  <a:lnTo>
                    <a:pt x="203200" y="2149212"/>
                  </a:lnTo>
                  <a:cubicBezTo>
                    <a:pt x="90976" y="2149212"/>
                    <a:pt x="0" y="1668094"/>
                    <a:pt x="0" y="1074606"/>
                  </a:cubicBezTo>
                  <a:cubicBezTo>
                    <a:pt x="0" y="481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00415" cy="21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823064" y="802059"/>
            <a:ext cx="15436236" cy="868288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9423" y="116020"/>
            <a:ext cx="5549154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Transições - Etapa 6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635541"/>
            <a:ext cx="554277" cy="651459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343"/>
              </a:lnSpc>
              <a:spcBef>
                <a:spcPct val="0"/>
              </a:spcBef>
            </a:pPr>
            <a:r>
              <a:rPr lang="en-US" b="true" sz="381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6830" y="1028700"/>
            <a:ext cx="13826150" cy="8489087"/>
            <a:chOff x="0" y="0"/>
            <a:chExt cx="3500415" cy="2149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0415" cy="2149212"/>
            </a:xfrm>
            <a:custGeom>
              <a:avLst/>
              <a:gdLst/>
              <a:ahLst/>
              <a:cxnLst/>
              <a:rect r="r" b="b" t="t" l="l"/>
              <a:pathLst>
                <a:path h="2149212" w="3500415">
                  <a:moveTo>
                    <a:pt x="3297215" y="0"/>
                  </a:moveTo>
                  <a:cubicBezTo>
                    <a:pt x="3409440" y="0"/>
                    <a:pt x="3500415" y="481117"/>
                    <a:pt x="3500415" y="1074606"/>
                  </a:cubicBezTo>
                  <a:cubicBezTo>
                    <a:pt x="3500415" y="1668094"/>
                    <a:pt x="3409440" y="2149212"/>
                    <a:pt x="3297215" y="2149212"/>
                  </a:cubicBezTo>
                  <a:lnTo>
                    <a:pt x="203200" y="2149212"/>
                  </a:lnTo>
                  <a:cubicBezTo>
                    <a:pt x="90976" y="2149212"/>
                    <a:pt x="0" y="1668094"/>
                    <a:pt x="0" y="1074606"/>
                  </a:cubicBezTo>
                  <a:cubicBezTo>
                    <a:pt x="0" y="481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00415" cy="21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33290" y="1028700"/>
            <a:ext cx="15526010" cy="873338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69423" y="116020"/>
            <a:ext cx="5549154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Transições - Etapa 7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616728"/>
            <a:ext cx="572646" cy="67027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b="true" sz="3943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6830" y="1028700"/>
            <a:ext cx="13826150" cy="8489087"/>
            <a:chOff x="0" y="0"/>
            <a:chExt cx="3500415" cy="2149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0415" cy="2149212"/>
            </a:xfrm>
            <a:custGeom>
              <a:avLst/>
              <a:gdLst/>
              <a:ahLst/>
              <a:cxnLst/>
              <a:rect r="r" b="b" t="t" l="l"/>
              <a:pathLst>
                <a:path h="2149212" w="3500415">
                  <a:moveTo>
                    <a:pt x="3297215" y="0"/>
                  </a:moveTo>
                  <a:cubicBezTo>
                    <a:pt x="3409440" y="0"/>
                    <a:pt x="3500415" y="481117"/>
                    <a:pt x="3500415" y="1074606"/>
                  </a:cubicBezTo>
                  <a:cubicBezTo>
                    <a:pt x="3500415" y="1668094"/>
                    <a:pt x="3409440" y="2149212"/>
                    <a:pt x="3297215" y="2149212"/>
                  </a:cubicBezTo>
                  <a:lnTo>
                    <a:pt x="203200" y="2149212"/>
                  </a:lnTo>
                  <a:cubicBezTo>
                    <a:pt x="90976" y="2149212"/>
                    <a:pt x="0" y="1668094"/>
                    <a:pt x="0" y="1074606"/>
                  </a:cubicBezTo>
                  <a:cubicBezTo>
                    <a:pt x="0" y="4811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00415" cy="21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65861" y="1028700"/>
            <a:ext cx="15582451" cy="876512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27352" y="116020"/>
            <a:ext cx="6033295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Transições - Completa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558335"/>
            <a:ext cx="626306" cy="733326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6037"/>
              </a:lnSpc>
              <a:spcBef>
                <a:spcPct val="0"/>
              </a:spcBef>
            </a:pPr>
            <a:r>
              <a:rPr lang="en-US" b="true" sz="431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25790" y="4632325"/>
            <a:ext cx="683642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Execução do Código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584084"/>
            <a:ext cx="595594" cy="70113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741"/>
              </a:lnSpc>
              <a:spcBef>
                <a:spcPct val="0"/>
              </a:spcBef>
            </a:pPr>
            <a:r>
              <a:rPr lang="en-US" b="true" sz="410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37955" y="1278199"/>
            <a:ext cx="2812090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Conclusão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93176" y="2651287"/>
            <a:ext cx="1292935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Por meio desse projeto é possível observar as seguintes características sobre maquina de Turing: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Flexibilidade: junções de sub rotinas para realizar uma logica complexa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Universalidade: qualquer função computável pode ser descrita por uma maquina de turing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Confiabilidade: o código inclui mecanismo de segurança para o funcionamento da operação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609826"/>
            <a:ext cx="569685" cy="677174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b="true" sz="3928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34018" y="613071"/>
            <a:ext cx="3219965" cy="7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2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Referências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4057" y="1627153"/>
            <a:ext cx="16114679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Vista do Multiplicando números binários com Máquinas de Turing: Interdisciplinaridade no Ensino de Computação. Disponível em: &lt;https://sol.sbc.org.br/index.php/sbie/article/view/22503/22327&gt;. Acesso em: 11 fev. 2025.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MCAMILAMP. GitHub - mcamilamp/Maquina-Turing. Disponível em: &lt;https://github.com/mcamilamp/Maquina-Turing&gt; . Acesso em: 11 fev. 2025.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‌Turing machine to Multiply two binary numbers – T4Tutorials.com. Disponível em: &lt;https://t4tutorials.com/turing-machine-to-multiply-two-binary-numbers/&gt;. Acesso em: 11 fev. 2025.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631698"/>
            <a:ext cx="619389" cy="7269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981"/>
              </a:lnSpc>
              <a:spcBef>
                <a:spcPct val="0"/>
              </a:spcBef>
            </a:pPr>
            <a:r>
              <a:rPr lang="en-US" b="true" sz="427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36342" y="8556021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26378" y="1202656"/>
            <a:ext cx="76352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Máquina de Turing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44507" y="3110865"/>
            <a:ext cx="1293872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Uma máquina de turing é um autômato equipado com uma fita infinita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4868" y="4522198"/>
            <a:ext cx="1310836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 fita contém inicialmente apenas a entrada, com infinitas células á esquerda e á direta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4507" y="5931263"/>
            <a:ext cx="1293872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 máquina contém  uma cabeça que pode ler e escrever em uma célula de memória por vez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540290"/>
            <a:ext cx="316032" cy="746371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6092"/>
              </a:lnSpc>
              <a:spcBef>
                <a:spcPct val="0"/>
              </a:spcBef>
            </a:pPr>
            <a:r>
              <a:rPr lang="en-US" b="true" sz="435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2200" y="2416127"/>
            <a:ext cx="14314113" cy="5454746"/>
            <a:chOff x="0" y="0"/>
            <a:chExt cx="3769972" cy="14366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9972" cy="1436641"/>
            </a:xfrm>
            <a:custGeom>
              <a:avLst/>
              <a:gdLst/>
              <a:ahLst/>
              <a:cxnLst/>
              <a:rect r="r" b="b" t="t" l="l"/>
              <a:pathLst>
                <a:path h="1436641" w="3769972">
                  <a:moveTo>
                    <a:pt x="3566772" y="0"/>
                  </a:moveTo>
                  <a:cubicBezTo>
                    <a:pt x="3678996" y="0"/>
                    <a:pt x="3769972" y="321603"/>
                    <a:pt x="3769972" y="718320"/>
                  </a:cubicBezTo>
                  <a:cubicBezTo>
                    <a:pt x="3769972" y="1115038"/>
                    <a:pt x="3678996" y="1436641"/>
                    <a:pt x="3566772" y="1436641"/>
                  </a:cubicBezTo>
                  <a:lnTo>
                    <a:pt x="203200" y="1436641"/>
                  </a:lnTo>
                  <a:cubicBezTo>
                    <a:pt x="90976" y="1436641"/>
                    <a:pt x="0" y="1115038"/>
                    <a:pt x="0" y="718320"/>
                  </a:cubicBezTo>
                  <a:cubicBezTo>
                    <a:pt x="0" y="3216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69972" cy="1474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194850" y="2883013"/>
            <a:ext cx="13556616" cy="4520975"/>
          </a:xfrm>
          <a:custGeom>
            <a:avLst/>
            <a:gdLst/>
            <a:ahLst/>
            <a:cxnLst/>
            <a:rect r="r" b="b" t="t" l="l"/>
            <a:pathLst>
              <a:path h="4520975" w="13556616">
                <a:moveTo>
                  <a:pt x="0" y="0"/>
                </a:moveTo>
                <a:lnTo>
                  <a:pt x="13556615" y="0"/>
                </a:lnTo>
                <a:lnTo>
                  <a:pt x="13556615" y="4520974"/>
                </a:lnTo>
                <a:lnTo>
                  <a:pt x="0" y="4520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116" r="0" b="-1045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84669" y="1202656"/>
            <a:ext cx="53868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Como Funciona?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9050" y="9516390"/>
            <a:ext cx="329396" cy="773766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6350"/>
              </a:lnSpc>
              <a:spcBef>
                <a:spcPct val="0"/>
              </a:spcBef>
            </a:pPr>
            <a:r>
              <a:rPr lang="en-US" b="true" sz="453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3453" y="2717669"/>
            <a:ext cx="12983155" cy="4721632"/>
            <a:chOff x="0" y="0"/>
            <a:chExt cx="3365770" cy="1224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5771" cy="1224042"/>
            </a:xfrm>
            <a:custGeom>
              <a:avLst/>
              <a:gdLst/>
              <a:ahLst/>
              <a:cxnLst/>
              <a:rect r="r" b="b" t="t" l="l"/>
              <a:pathLst>
                <a:path h="1224042" w="3365771">
                  <a:moveTo>
                    <a:pt x="3162570" y="0"/>
                  </a:moveTo>
                  <a:cubicBezTo>
                    <a:pt x="3274795" y="0"/>
                    <a:pt x="3365771" y="274011"/>
                    <a:pt x="3365771" y="612021"/>
                  </a:cubicBezTo>
                  <a:cubicBezTo>
                    <a:pt x="3365771" y="950031"/>
                    <a:pt x="3274795" y="1224042"/>
                    <a:pt x="3162570" y="1224042"/>
                  </a:cubicBezTo>
                  <a:lnTo>
                    <a:pt x="203200" y="1224042"/>
                  </a:lnTo>
                  <a:cubicBezTo>
                    <a:pt x="90976" y="1224042"/>
                    <a:pt x="0" y="950031"/>
                    <a:pt x="0" y="612021"/>
                  </a:cubicBezTo>
                  <a:cubicBezTo>
                    <a:pt x="0" y="2740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65770" cy="1262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84430" y="3131850"/>
            <a:ext cx="11479122" cy="3893269"/>
          </a:xfrm>
          <a:custGeom>
            <a:avLst/>
            <a:gdLst/>
            <a:ahLst/>
            <a:cxnLst/>
            <a:rect r="r" b="b" t="t" l="l"/>
            <a:pathLst>
              <a:path h="3893269" w="11479122">
                <a:moveTo>
                  <a:pt x="0" y="0"/>
                </a:moveTo>
                <a:lnTo>
                  <a:pt x="11479122" y="0"/>
                </a:lnTo>
                <a:lnTo>
                  <a:pt x="11479122" y="3893269"/>
                </a:lnTo>
                <a:lnTo>
                  <a:pt x="0" y="3893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08889" y="1176386"/>
            <a:ext cx="61712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Exemplo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515601"/>
            <a:ext cx="327125" cy="764329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6306"/>
              </a:lnSpc>
              <a:spcBef>
                <a:spcPct val="0"/>
              </a:spcBef>
            </a:pPr>
            <a:r>
              <a:rPr lang="en-US" b="true" sz="450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3453" y="2717669"/>
            <a:ext cx="12983155" cy="4721632"/>
            <a:chOff x="0" y="0"/>
            <a:chExt cx="3365770" cy="1224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5771" cy="1224042"/>
            </a:xfrm>
            <a:custGeom>
              <a:avLst/>
              <a:gdLst/>
              <a:ahLst/>
              <a:cxnLst/>
              <a:rect r="r" b="b" t="t" l="l"/>
              <a:pathLst>
                <a:path h="1224042" w="3365771">
                  <a:moveTo>
                    <a:pt x="3162570" y="0"/>
                  </a:moveTo>
                  <a:cubicBezTo>
                    <a:pt x="3274795" y="0"/>
                    <a:pt x="3365771" y="274011"/>
                    <a:pt x="3365771" y="612021"/>
                  </a:cubicBezTo>
                  <a:cubicBezTo>
                    <a:pt x="3365771" y="950031"/>
                    <a:pt x="3274795" y="1224042"/>
                    <a:pt x="3162570" y="1224042"/>
                  </a:cubicBezTo>
                  <a:lnTo>
                    <a:pt x="203200" y="1224042"/>
                  </a:lnTo>
                  <a:cubicBezTo>
                    <a:pt x="90976" y="1224042"/>
                    <a:pt x="0" y="950031"/>
                    <a:pt x="0" y="612021"/>
                  </a:cubicBezTo>
                  <a:cubicBezTo>
                    <a:pt x="0" y="2740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65770" cy="1262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08889" y="1176386"/>
            <a:ext cx="61712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Exemplo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01906" y="2920983"/>
            <a:ext cx="11304402" cy="4389100"/>
          </a:xfrm>
          <a:custGeom>
            <a:avLst/>
            <a:gdLst/>
            <a:ahLst/>
            <a:cxnLst/>
            <a:rect r="r" b="b" t="t" l="l"/>
            <a:pathLst>
              <a:path h="4389100" w="11304402">
                <a:moveTo>
                  <a:pt x="0" y="0"/>
                </a:moveTo>
                <a:lnTo>
                  <a:pt x="11304402" y="0"/>
                </a:lnTo>
                <a:lnTo>
                  <a:pt x="11304402" y="4389100"/>
                </a:lnTo>
                <a:lnTo>
                  <a:pt x="0" y="4389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652" y="9522038"/>
            <a:ext cx="298295" cy="69707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b="true" sz="410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3453" y="2717669"/>
            <a:ext cx="12983155" cy="4721632"/>
            <a:chOff x="0" y="0"/>
            <a:chExt cx="3365770" cy="1224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5771" cy="1224042"/>
            </a:xfrm>
            <a:custGeom>
              <a:avLst/>
              <a:gdLst/>
              <a:ahLst/>
              <a:cxnLst/>
              <a:rect r="r" b="b" t="t" l="l"/>
              <a:pathLst>
                <a:path h="1224042" w="3365771">
                  <a:moveTo>
                    <a:pt x="3162570" y="0"/>
                  </a:moveTo>
                  <a:cubicBezTo>
                    <a:pt x="3274795" y="0"/>
                    <a:pt x="3365771" y="274011"/>
                    <a:pt x="3365771" y="612021"/>
                  </a:cubicBezTo>
                  <a:cubicBezTo>
                    <a:pt x="3365771" y="950031"/>
                    <a:pt x="3274795" y="1224042"/>
                    <a:pt x="3162570" y="1224042"/>
                  </a:cubicBezTo>
                  <a:lnTo>
                    <a:pt x="203200" y="1224042"/>
                  </a:lnTo>
                  <a:cubicBezTo>
                    <a:pt x="90976" y="1224042"/>
                    <a:pt x="0" y="950031"/>
                    <a:pt x="0" y="612021"/>
                  </a:cubicBezTo>
                  <a:cubicBezTo>
                    <a:pt x="0" y="2740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65770" cy="1262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08889" y="1176386"/>
            <a:ext cx="61712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Exemplo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34601" y="3048173"/>
            <a:ext cx="11418799" cy="4060623"/>
          </a:xfrm>
          <a:custGeom>
            <a:avLst/>
            <a:gdLst/>
            <a:ahLst/>
            <a:cxnLst/>
            <a:rect r="r" b="b" t="t" l="l"/>
            <a:pathLst>
              <a:path h="4060623" w="11418799">
                <a:moveTo>
                  <a:pt x="0" y="0"/>
                </a:moveTo>
                <a:lnTo>
                  <a:pt x="11418798" y="0"/>
                </a:lnTo>
                <a:lnTo>
                  <a:pt x="11418798" y="4060623"/>
                </a:lnTo>
                <a:lnTo>
                  <a:pt x="0" y="4060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574238"/>
            <a:ext cx="304189" cy="71258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863"/>
              </a:lnSpc>
              <a:spcBef>
                <a:spcPct val="0"/>
              </a:spcBef>
            </a:pPr>
            <a:r>
              <a:rPr lang="en-US" b="true" sz="4188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952" y="8606712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3453" y="2717669"/>
            <a:ext cx="12983155" cy="4721632"/>
            <a:chOff x="0" y="0"/>
            <a:chExt cx="3365770" cy="1224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5771" cy="1224042"/>
            </a:xfrm>
            <a:custGeom>
              <a:avLst/>
              <a:gdLst/>
              <a:ahLst/>
              <a:cxnLst/>
              <a:rect r="r" b="b" t="t" l="l"/>
              <a:pathLst>
                <a:path h="1224042" w="3365771">
                  <a:moveTo>
                    <a:pt x="3162570" y="0"/>
                  </a:moveTo>
                  <a:cubicBezTo>
                    <a:pt x="3274795" y="0"/>
                    <a:pt x="3365771" y="274011"/>
                    <a:pt x="3365771" y="612021"/>
                  </a:cubicBezTo>
                  <a:cubicBezTo>
                    <a:pt x="3365771" y="950031"/>
                    <a:pt x="3274795" y="1224042"/>
                    <a:pt x="3162570" y="1224042"/>
                  </a:cubicBezTo>
                  <a:lnTo>
                    <a:pt x="203200" y="1224042"/>
                  </a:lnTo>
                  <a:cubicBezTo>
                    <a:pt x="90976" y="1224042"/>
                    <a:pt x="0" y="950031"/>
                    <a:pt x="0" y="612021"/>
                  </a:cubicBezTo>
                  <a:cubicBezTo>
                    <a:pt x="0" y="2740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65770" cy="1262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08889" y="1176386"/>
            <a:ext cx="61712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Exemplo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97869" y="3024119"/>
            <a:ext cx="11354322" cy="4238761"/>
          </a:xfrm>
          <a:custGeom>
            <a:avLst/>
            <a:gdLst/>
            <a:ahLst/>
            <a:cxnLst/>
            <a:rect r="r" b="b" t="t" l="l"/>
            <a:pathLst>
              <a:path h="4238761" w="11354322">
                <a:moveTo>
                  <a:pt x="0" y="0"/>
                </a:moveTo>
                <a:lnTo>
                  <a:pt x="11354322" y="0"/>
                </a:lnTo>
                <a:lnTo>
                  <a:pt x="11354322" y="4238762"/>
                </a:lnTo>
                <a:lnTo>
                  <a:pt x="0" y="4238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607350"/>
            <a:ext cx="289884" cy="68224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b="true" sz="399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91539" y="-3635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7652" y="8648827"/>
            <a:ext cx="7315200" cy="1822150"/>
          </a:xfrm>
          <a:custGeom>
            <a:avLst/>
            <a:gdLst/>
            <a:ahLst/>
            <a:cxnLst/>
            <a:rect r="r" b="b" t="t" l="l"/>
            <a:pathLst>
              <a:path h="1822150" w="7315200">
                <a:moveTo>
                  <a:pt x="0" y="0"/>
                </a:moveTo>
                <a:lnTo>
                  <a:pt x="7315200" y="0"/>
                </a:lnTo>
                <a:lnTo>
                  <a:pt x="7315200" y="1822150"/>
                </a:lnTo>
                <a:lnTo>
                  <a:pt x="0" y="182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83453" y="2717669"/>
            <a:ext cx="12983155" cy="4721632"/>
            <a:chOff x="0" y="0"/>
            <a:chExt cx="3365770" cy="1224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5771" cy="1224042"/>
            </a:xfrm>
            <a:custGeom>
              <a:avLst/>
              <a:gdLst/>
              <a:ahLst/>
              <a:cxnLst/>
              <a:rect r="r" b="b" t="t" l="l"/>
              <a:pathLst>
                <a:path h="1224042" w="3365771">
                  <a:moveTo>
                    <a:pt x="3162570" y="0"/>
                  </a:moveTo>
                  <a:cubicBezTo>
                    <a:pt x="3274795" y="0"/>
                    <a:pt x="3365771" y="274011"/>
                    <a:pt x="3365771" y="612021"/>
                  </a:cubicBezTo>
                  <a:cubicBezTo>
                    <a:pt x="3365771" y="950031"/>
                    <a:pt x="3274795" y="1224042"/>
                    <a:pt x="3162570" y="1224042"/>
                  </a:cubicBezTo>
                  <a:lnTo>
                    <a:pt x="203200" y="1224042"/>
                  </a:lnTo>
                  <a:cubicBezTo>
                    <a:pt x="90976" y="1224042"/>
                    <a:pt x="0" y="950031"/>
                    <a:pt x="0" y="612021"/>
                  </a:cubicBezTo>
                  <a:cubicBezTo>
                    <a:pt x="0" y="2740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65770" cy="1262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08889" y="1176386"/>
            <a:ext cx="61712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Exemplo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16877" y="3125071"/>
            <a:ext cx="11054245" cy="4036857"/>
          </a:xfrm>
          <a:custGeom>
            <a:avLst/>
            <a:gdLst/>
            <a:ahLst/>
            <a:cxnLst/>
            <a:rect r="r" b="b" t="t" l="l"/>
            <a:pathLst>
              <a:path h="4036857" w="11054245">
                <a:moveTo>
                  <a:pt x="0" y="0"/>
                </a:moveTo>
                <a:lnTo>
                  <a:pt x="11054246" y="0"/>
                </a:lnTo>
                <a:lnTo>
                  <a:pt x="11054246" y="4036858"/>
                </a:lnTo>
                <a:lnTo>
                  <a:pt x="0" y="4036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486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575075"/>
            <a:ext cx="306544" cy="71721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910"/>
              </a:lnSpc>
              <a:spcBef>
                <a:spcPct val="0"/>
              </a:spcBef>
            </a:pPr>
            <a:r>
              <a:rPr lang="en-US" b="true" sz="422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DAGe7DWeHAM</dc:identifier>
  <dcterms:modified xsi:type="dcterms:W3CDTF">2011-08-01T06:04:30Z</dcterms:modified>
  <cp:revision>1</cp:revision>
  <dc:title>Apresentação Maquina de turing multiplicadora de binario</dc:title>
</cp:coreProperties>
</file>